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ind" panose="02000000000000000000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B71BD6-2582-4405-A1C3-C9B841BB4455}">
  <a:tblStyle styleId="{09B71BD6-2582-4405-A1C3-C9B841BB445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9" name="Google Shape;229;p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-332225" y="6356350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51900" y="6356363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51900" y="6356363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51900" y="6356363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51900" y="6356363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51900" y="6356363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51900" y="6356363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51900" y="6356363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51900" y="6356363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51900" y="6356363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51900" y="6356363"/>
            <a:ext cx="7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E50A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4553250" y="2510850"/>
            <a:ext cx="27918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4881175" y="1883150"/>
            <a:ext cx="18738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1"/>
          <p:cNvPicPr preferRelativeResize="0"/>
          <p:nvPr/>
        </p:nvPicPr>
        <p:blipFill>
          <a:blip r:embed="rId13"/>
          <a:srcRect/>
          <a:stretch/>
        </p:blipFill>
        <p:spPr>
          <a:xfrm>
            <a:off x="261477" y="349866"/>
            <a:ext cx="1144739" cy="2974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314917" y="6629491"/>
            <a:ext cx="136800" cy="107700"/>
          </a:xfrm>
          <a:prstGeom prst="rtTriangle">
            <a:avLst/>
          </a:prstGeom>
          <a:solidFill>
            <a:srgbClr val="04365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36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-26126" y="6516505"/>
            <a:ext cx="3912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436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436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0" y="6774135"/>
            <a:ext cx="12192000" cy="8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496389" y="6684114"/>
            <a:ext cx="8328900" cy="53100"/>
          </a:xfrm>
          <a:prstGeom prst="parallelogram">
            <a:avLst>
              <a:gd name="adj" fmla="val 25000"/>
            </a:avLst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36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610411" y="22836"/>
            <a:ext cx="8149800" cy="231600"/>
          </a:xfrm>
          <a:prstGeom prst="parallelogram">
            <a:avLst>
              <a:gd name="adj" fmla="val 25000"/>
            </a:avLst>
          </a:prstGeom>
          <a:solidFill>
            <a:srgbClr val="EB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36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0" y="-14018"/>
            <a:ext cx="12192000" cy="153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66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14018"/>
            <a:ext cx="241300" cy="15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7000" y="-14018"/>
            <a:ext cx="241300" cy="15995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"/>
          <p:cNvSpPr/>
          <p:nvPr/>
        </p:nvSpPr>
        <p:spPr>
          <a:xfrm>
            <a:off x="8969943" y="6616706"/>
            <a:ext cx="30774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89898A"/>
                </a:solidFill>
                <a:latin typeface="Hind"/>
                <a:ea typeface="Hind"/>
                <a:cs typeface="Hind"/>
                <a:sym typeface="Hind"/>
              </a:rPr>
              <a:t>CyberInt Copyright © All Rights Reserved 20</a:t>
            </a:r>
            <a:r>
              <a:rPr lang="en-US" sz="900">
                <a:solidFill>
                  <a:srgbClr val="89898A"/>
                </a:solidFill>
                <a:latin typeface="Hind"/>
                <a:ea typeface="Hind"/>
                <a:cs typeface="Hind"/>
                <a:sym typeface="Hind"/>
              </a:rPr>
              <a:t>19</a:t>
            </a:r>
            <a:endParaRPr sz="900" b="0" i="0" u="none" strike="noStrike" cap="none">
              <a:solidFill>
                <a:srgbClr val="89898A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yberint.com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www.bankinfosecurity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/>
          <p:nvPr/>
        </p:nvSpPr>
        <p:spPr>
          <a:xfrm>
            <a:off x="2872675" y="2506563"/>
            <a:ext cx="64332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Post-Incident</a:t>
            </a:r>
            <a:endParaRPr sz="8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4780094" y="3705239"/>
            <a:ext cx="2631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4877354" y="1897938"/>
            <a:ext cx="2423841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3357807" y="4452600"/>
            <a:ext cx="5618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7620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Template-pack for CISOs</a:t>
            </a: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marR="7620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endParaRPr sz="2400" b="1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13"/>
          <p:cNvCxnSpPr/>
          <p:nvPr/>
        </p:nvCxnSpPr>
        <p:spPr>
          <a:xfrm>
            <a:off x="4895675" y="4440500"/>
            <a:ext cx="269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/>
          <p:nvPr/>
        </p:nvSpPr>
        <p:spPr>
          <a:xfrm>
            <a:off x="171358" y="109800"/>
            <a:ext cx="2039105" cy="584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6A6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D0CE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8081">
            <a:off x="898803" y="192008"/>
            <a:ext cx="584215" cy="25153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/>
          <p:nvPr/>
        </p:nvSpPr>
        <p:spPr>
          <a:xfrm>
            <a:off x="468597" y="440929"/>
            <a:ext cx="14446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Your Company Logo</a:t>
            </a:r>
            <a:endParaRPr sz="1000" b="1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5865075" y="3470325"/>
            <a:ext cx="5314800" cy="43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Future (Anticipated) Impact: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5865075" y="1838472"/>
            <a:ext cx="5889600" cy="4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Current Impact: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46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22"/>
          <p:cNvCxnSpPr/>
          <p:nvPr/>
        </p:nvCxnSpPr>
        <p:spPr>
          <a:xfrm rot="10800000">
            <a:off x="5865075" y="2542950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 rot="10800000">
            <a:off x="5865075" y="2892807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 rot="10800000">
            <a:off x="5865075" y="3210859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9" name="Google Shape;239;p22"/>
          <p:cNvCxnSpPr/>
          <p:nvPr/>
        </p:nvCxnSpPr>
        <p:spPr>
          <a:xfrm rot="10800000">
            <a:off x="5865075" y="4157118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0" name="Google Shape;240;p22"/>
          <p:cNvCxnSpPr/>
          <p:nvPr/>
        </p:nvCxnSpPr>
        <p:spPr>
          <a:xfrm rot="10800000">
            <a:off x="5865075" y="4506976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1" name="Google Shape;241;p22"/>
          <p:cNvCxnSpPr/>
          <p:nvPr/>
        </p:nvCxnSpPr>
        <p:spPr>
          <a:xfrm rot="10800000">
            <a:off x="5865075" y="4872736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42" name="Google Shape;242;p22"/>
          <p:cNvSpPr txBox="1"/>
          <p:nvPr/>
        </p:nvSpPr>
        <p:spPr>
          <a:xfrm>
            <a:off x="5865075" y="2154761"/>
            <a:ext cx="4161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5865075" y="3776881"/>
            <a:ext cx="4161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2509094" y="3034251"/>
            <a:ext cx="2258172" cy="49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lang="en-US" sz="3200" b="1">
                <a:solidFill>
                  <a:srgbClr val="E50A34"/>
                </a:solidFill>
                <a:latin typeface="Calibri"/>
                <a:ea typeface="Calibri"/>
                <a:cs typeface="Calibri"/>
                <a:sym typeface="Calibri"/>
              </a:rPr>
              <a:t>Business</a:t>
            </a:r>
            <a:br>
              <a:rPr lang="en-US" sz="3200" b="1">
                <a:solidFill>
                  <a:srgbClr val="E50A3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E50A34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>
            <a:spLocks noGrp="1"/>
          </p:cNvSpPr>
          <p:nvPr>
            <p:ph type="title"/>
          </p:nvPr>
        </p:nvSpPr>
        <p:spPr>
          <a:xfrm>
            <a:off x="2501143" y="3143796"/>
            <a:ext cx="2258172" cy="49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lang="en-US" b="1">
                <a:solidFill>
                  <a:srgbClr val="E50A34"/>
                </a:solidFill>
              </a:rPr>
              <a:t>Business</a:t>
            </a:r>
            <a:br>
              <a:rPr lang="en-US" b="1">
                <a:solidFill>
                  <a:srgbClr val="E50A34"/>
                </a:solidFill>
              </a:rPr>
            </a:br>
            <a:r>
              <a:rPr lang="en-US" b="1">
                <a:solidFill>
                  <a:srgbClr val="E50A34"/>
                </a:solidFill>
              </a:rPr>
              <a:t>Impact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5865075" y="3818285"/>
            <a:ext cx="5314800" cy="43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Future (Anticipated) Impact: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5865075" y="1243057"/>
            <a:ext cx="5889600" cy="4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Current Impact: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46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p23"/>
          <p:cNvCxnSpPr/>
          <p:nvPr/>
        </p:nvCxnSpPr>
        <p:spPr>
          <a:xfrm rot="10800000">
            <a:off x="5865163" y="4550586"/>
            <a:ext cx="39090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3" name="Google Shape;253;p23"/>
          <p:cNvCxnSpPr/>
          <p:nvPr/>
        </p:nvCxnSpPr>
        <p:spPr>
          <a:xfrm rot="10800000">
            <a:off x="5865163" y="4849107"/>
            <a:ext cx="39090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4" name="Google Shape;254;p23"/>
          <p:cNvSpPr txBox="1"/>
          <p:nvPr/>
        </p:nvSpPr>
        <p:spPr>
          <a:xfrm>
            <a:off x="5865075" y="1284986"/>
            <a:ext cx="4164457" cy="202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>
              <a:solidFill>
                <a:srgbClr val="E50A34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HSBC market share closed down 2.2% </a:t>
            </a:r>
            <a:b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at $62.15 on NYSE on Thursday afternoon…</a:t>
            </a:r>
            <a:endParaRPr/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40% of our users have been impacted</a:t>
            </a:r>
            <a:endParaRPr/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There’s a spike (400%) in calls to our call centers</a:t>
            </a:r>
            <a:endParaRPr/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Our Twitter account has seen a spike in activity in the last 6 hours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361725" y="2959996"/>
            <a:ext cx="5181600" cy="5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6" name="Google Shape;256;p23"/>
          <p:cNvSpPr txBox="1"/>
          <p:nvPr/>
        </p:nvSpPr>
        <p:spPr>
          <a:xfrm>
            <a:off x="786605" y="3730743"/>
            <a:ext cx="5181600" cy="54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5865075" y="3897877"/>
            <a:ext cx="3652636" cy="20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>
              <a:solidFill>
                <a:srgbClr val="E50A34"/>
              </a:solidFill>
              <a:latin typeface="Hind"/>
              <a:ea typeface="Hind"/>
              <a:cs typeface="Hind"/>
              <a:sym typeface="Hind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3854"/>
                </a:solidFill>
                <a:latin typeface="Hind"/>
                <a:ea typeface="Hind"/>
                <a:cs typeface="Hind"/>
                <a:sym typeface="Hind"/>
              </a:rPr>
              <a:t>Impact :Yes</a:t>
            </a:r>
            <a:endParaRPr/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3854"/>
                </a:solidFill>
                <a:latin typeface="Hind"/>
                <a:ea typeface="Hind"/>
                <a:cs typeface="Hind"/>
                <a:sym typeface="Hind"/>
              </a:rPr>
              <a:t>Strategic Impact </a:t>
            </a:r>
            <a:r>
              <a:rPr lang="en-US" sz="1400">
                <a:solidFill>
                  <a:srgbClr val="073954"/>
                </a:solidFill>
                <a:latin typeface="Hind"/>
                <a:ea typeface="Hind"/>
                <a:cs typeface="Hind"/>
                <a:sym typeface="Hind"/>
              </a:rPr>
              <a:t>Loose Market Share</a:t>
            </a:r>
            <a:endParaRPr/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3854"/>
                </a:solidFill>
                <a:latin typeface="Hind"/>
                <a:ea typeface="Hind"/>
                <a:cs typeface="Hind"/>
                <a:sym typeface="Hind"/>
              </a:rPr>
              <a:t>Competitive Impact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73954"/>
                </a:solidFill>
                <a:latin typeface="Hind"/>
                <a:ea typeface="Hind"/>
                <a:cs typeface="Hind"/>
                <a:sym typeface="Hind"/>
              </a:rPr>
              <a:t>      Exploited DB Reveals VIP customer base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73954"/>
                </a:solidFill>
                <a:latin typeface="Hind"/>
                <a:ea typeface="Hind"/>
                <a:cs typeface="Hind"/>
                <a:sym typeface="Hind"/>
              </a:rPr>
              <a:t>      Estimated Fiscal Damage Incurred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>
              <a:solidFill>
                <a:srgbClr val="003854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258" name="Google Shape;258;p23"/>
          <p:cNvCxnSpPr/>
          <p:nvPr/>
        </p:nvCxnSpPr>
        <p:spPr>
          <a:xfrm rot="10800000">
            <a:off x="5865075" y="5216279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9" name="Google Shape;259;p23"/>
          <p:cNvCxnSpPr/>
          <p:nvPr/>
        </p:nvCxnSpPr>
        <p:spPr>
          <a:xfrm rot="10800000">
            <a:off x="5865075" y="5510478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0" name="Google Shape;260;p23"/>
          <p:cNvCxnSpPr/>
          <p:nvPr/>
        </p:nvCxnSpPr>
        <p:spPr>
          <a:xfrm rot="10800000">
            <a:off x="5865163" y="2422079"/>
            <a:ext cx="39090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1" name="Google Shape;261;p23"/>
          <p:cNvCxnSpPr/>
          <p:nvPr/>
        </p:nvCxnSpPr>
        <p:spPr>
          <a:xfrm rot="10800000">
            <a:off x="5865163" y="2082322"/>
            <a:ext cx="39090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2" name="Google Shape;262;p23"/>
          <p:cNvCxnSpPr/>
          <p:nvPr/>
        </p:nvCxnSpPr>
        <p:spPr>
          <a:xfrm rot="10800000">
            <a:off x="5865163" y="2766203"/>
            <a:ext cx="39090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3" name="Google Shape;263;p23"/>
          <p:cNvSpPr/>
          <p:nvPr/>
        </p:nvSpPr>
        <p:spPr>
          <a:xfrm>
            <a:off x="919575" y="810787"/>
            <a:ext cx="9247500" cy="5406900"/>
          </a:xfrm>
          <a:prstGeom prst="rect">
            <a:avLst/>
          </a:prstGeom>
          <a:solidFill>
            <a:srgbClr val="FFFFFF">
              <a:alpha val="51764"/>
            </a:srgbClr>
          </a:solidFill>
          <a:ln w="1270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3"/>
          <p:cNvSpPr/>
          <p:nvPr/>
        </p:nvSpPr>
        <p:spPr>
          <a:xfrm>
            <a:off x="1650849" y="1674207"/>
            <a:ext cx="174900" cy="83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5637">
            <a:off x="1033731" y="1537605"/>
            <a:ext cx="3964732" cy="954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/>
          <p:nvPr/>
        </p:nvSpPr>
        <p:spPr>
          <a:xfrm>
            <a:off x="361725" y="2959996"/>
            <a:ext cx="5181600" cy="5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4"/>
          <p:cNvSpPr txBox="1"/>
          <p:nvPr/>
        </p:nvSpPr>
        <p:spPr>
          <a:xfrm>
            <a:off x="786605" y="3730743"/>
            <a:ext cx="5181600" cy="54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171358" y="109800"/>
            <a:ext cx="2039105" cy="584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6A6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D0CE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8081">
            <a:off x="898803" y="192008"/>
            <a:ext cx="584215" cy="25153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4"/>
          <p:cNvSpPr/>
          <p:nvPr/>
        </p:nvSpPr>
        <p:spPr>
          <a:xfrm>
            <a:off x="468597" y="440929"/>
            <a:ext cx="14446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Your Company Logo</a:t>
            </a:r>
            <a:endParaRPr sz="1000" b="1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 txBox="1"/>
          <p:nvPr/>
        </p:nvSpPr>
        <p:spPr>
          <a:xfrm>
            <a:off x="6571798" y="2453767"/>
            <a:ext cx="3749100" cy="23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 dirty="0">
              <a:solidFill>
                <a:srgbClr val="E50A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35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Reason/Cause for Vulnerability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dirty="0"/>
          </a:p>
          <a:p>
            <a:pPr marL="342900" marR="0" lvl="0" indent="-21367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 dirty="0">
              <a:solidFill>
                <a:srgbClr val="8F8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4"/>
          <p:cNvSpPr txBox="1"/>
          <p:nvPr/>
        </p:nvSpPr>
        <p:spPr>
          <a:xfrm>
            <a:off x="6571798" y="1093945"/>
            <a:ext cx="2568600" cy="1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 dirty="0">
              <a:solidFill>
                <a:srgbClr val="E50A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468B7"/>
              </a:buClr>
              <a:buSzPts val="2035"/>
              <a:buFont typeface="Calibri"/>
              <a:buNone/>
            </a:pPr>
            <a:r>
              <a:rPr lang="en-US" sz="2035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Exploited Elements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 dirty="0">
              <a:solidFill>
                <a:srgbClr val="E50A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1684295" y="2852160"/>
            <a:ext cx="3992937" cy="72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lang="en-US" sz="3200" b="1">
                <a:solidFill>
                  <a:srgbClr val="E50A34"/>
                </a:solidFill>
                <a:latin typeface="Calibri"/>
                <a:ea typeface="Calibri"/>
                <a:cs typeface="Calibri"/>
                <a:sym typeface="Calibri"/>
              </a:rPr>
              <a:t>What Allowed the Incident to Happen</a:t>
            </a:r>
            <a:endParaRPr/>
          </a:p>
        </p:txBody>
      </p:sp>
      <p:cxnSp>
        <p:nvCxnSpPr>
          <p:cNvPr id="278" name="Google Shape;278;p24"/>
          <p:cNvCxnSpPr/>
          <p:nvPr/>
        </p:nvCxnSpPr>
        <p:spPr>
          <a:xfrm rot="10800000">
            <a:off x="6636351" y="3701943"/>
            <a:ext cx="3302779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9" name="Google Shape;279;p24"/>
          <p:cNvCxnSpPr/>
          <p:nvPr/>
        </p:nvCxnSpPr>
        <p:spPr>
          <a:xfrm rot="10800000">
            <a:off x="6636351" y="2358173"/>
            <a:ext cx="3302779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80" name="Google Shape;280;p24"/>
          <p:cNvCxnSpPr/>
          <p:nvPr/>
        </p:nvCxnSpPr>
        <p:spPr>
          <a:xfrm rot="10800000">
            <a:off x="6636351" y="2731884"/>
            <a:ext cx="3302779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81" name="Google Shape;281;p24"/>
          <p:cNvCxnSpPr/>
          <p:nvPr/>
        </p:nvCxnSpPr>
        <p:spPr>
          <a:xfrm rot="10800000">
            <a:off x="6636351" y="4069691"/>
            <a:ext cx="3302779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82" name="Google Shape;282;p24"/>
          <p:cNvCxnSpPr/>
          <p:nvPr/>
        </p:nvCxnSpPr>
        <p:spPr>
          <a:xfrm rot="10800000">
            <a:off x="6636351" y="4437439"/>
            <a:ext cx="3302779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83" name="Google Shape;283;p24"/>
          <p:cNvCxnSpPr/>
          <p:nvPr/>
        </p:nvCxnSpPr>
        <p:spPr>
          <a:xfrm rot="10800000">
            <a:off x="6636351" y="4805187"/>
            <a:ext cx="3302779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84" name="Google Shape;284;p24"/>
          <p:cNvCxnSpPr/>
          <p:nvPr/>
        </p:nvCxnSpPr>
        <p:spPr>
          <a:xfrm rot="10800000">
            <a:off x="6636351" y="5172934"/>
            <a:ext cx="3302779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 txBox="1"/>
          <p:nvPr/>
        </p:nvSpPr>
        <p:spPr>
          <a:xfrm>
            <a:off x="6571798" y="2612842"/>
            <a:ext cx="3748995" cy="234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>
              <a:solidFill>
                <a:srgbClr val="E50A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Reason/Cause for Vulnerability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Staff Awareness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Process Flaws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Technical Deficiencies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Not prioritized as critical threat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Unauthorized actions that compromised security (accidentally)</a:t>
            </a:r>
            <a:endParaRPr/>
          </a:p>
          <a:p>
            <a:pPr marL="342900" marR="0" lvl="0" indent="-21367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>
              <a:solidFill>
                <a:srgbClr val="8F8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6571798" y="1328370"/>
            <a:ext cx="2568710" cy="167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>
              <a:solidFill>
                <a:srgbClr val="E50A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468B7"/>
              </a:buClr>
              <a:buSzPts val="2035"/>
              <a:buFont typeface="Calibri"/>
              <a:buNone/>
            </a:pPr>
            <a:r>
              <a:rPr lang="en-US" sz="2035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Exploited Elements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8455B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rgbClr val="18455B"/>
                </a:solidFill>
                <a:latin typeface="Calibri"/>
                <a:ea typeface="Calibri"/>
                <a:cs typeface="Calibri"/>
                <a:sym typeface="Calibri"/>
              </a:rPr>
              <a:t>CEO Classified Info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8455B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rgbClr val="18455B"/>
                </a:solidFill>
                <a:latin typeface="Calibri"/>
                <a:ea typeface="Calibri"/>
                <a:cs typeface="Calibri"/>
                <a:sym typeface="Calibri"/>
              </a:rPr>
              <a:t>Customer Database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Calibri"/>
              <a:buNone/>
            </a:pPr>
            <a:endParaRPr sz="2035" b="1">
              <a:solidFill>
                <a:srgbClr val="E50A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1684295" y="2852160"/>
            <a:ext cx="3992937" cy="72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lang="en-US" sz="3200" b="1">
                <a:solidFill>
                  <a:srgbClr val="E50A34"/>
                </a:solidFill>
                <a:latin typeface="Calibri"/>
                <a:ea typeface="Calibri"/>
                <a:cs typeface="Calibri"/>
                <a:sym typeface="Calibri"/>
              </a:rPr>
              <a:t>What Allowed the Incident to Happen</a:t>
            </a:r>
            <a:endParaRPr/>
          </a:p>
        </p:txBody>
      </p:sp>
      <p:cxnSp>
        <p:nvCxnSpPr>
          <p:cNvPr id="292" name="Google Shape;292;p25"/>
          <p:cNvCxnSpPr/>
          <p:nvPr/>
        </p:nvCxnSpPr>
        <p:spPr>
          <a:xfrm rot="10800000">
            <a:off x="6636430" y="4386078"/>
            <a:ext cx="33027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3" name="Google Shape;293;p25"/>
          <p:cNvCxnSpPr/>
          <p:nvPr/>
        </p:nvCxnSpPr>
        <p:spPr>
          <a:xfrm rot="10800000">
            <a:off x="6636430" y="2418233"/>
            <a:ext cx="33027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4" name="Google Shape;294;p25"/>
          <p:cNvCxnSpPr/>
          <p:nvPr/>
        </p:nvCxnSpPr>
        <p:spPr>
          <a:xfrm rot="10800000">
            <a:off x="6636430" y="2781819"/>
            <a:ext cx="33027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5" name="Google Shape;295;p25"/>
          <p:cNvCxnSpPr/>
          <p:nvPr/>
        </p:nvCxnSpPr>
        <p:spPr>
          <a:xfrm rot="10800000">
            <a:off x="6636430" y="4751084"/>
            <a:ext cx="33027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6" name="Google Shape;296;p25"/>
          <p:cNvCxnSpPr/>
          <p:nvPr/>
        </p:nvCxnSpPr>
        <p:spPr>
          <a:xfrm rot="10800000">
            <a:off x="6612438" y="3692853"/>
            <a:ext cx="33027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7" name="Google Shape;297;p25"/>
          <p:cNvCxnSpPr/>
          <p:nvPr/>
        </p:nvCxnSpPr>
        <p:spPr>
          <a:xfrm rot="10800000">
            <a:off x="6636430" y="5116082"/>
            <a:ext cx="33027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8" name="Google Shape;298;p25"/>
          <p:cNvCxnSpPr/>
          <p:nvPr/>
        </p:nvCxnSpPr>
        <p:spPr>
          <a:xfrm rot="10800000">
            <a:off x="6636430" y="4021078"/>
            <a:ext cx="33027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99" name="Google Shape;299;p25"/>
          <p:cNvSpPr/>
          <p:nvPr/>
        </p:nvSpPr>
        <p:spPr>
          <a:xfrm>
            <a:off x="996453" y="989403"/>
            <a:ext cx="9247500" cy="5406900"/>
          </a:xfrm>
          <a:prstGeom prst="rect">
            <a:avLst/>
          </a:prstGeom>
          <a:solidFill>
            <a:srgbClr val="FFFFFF">
              <a:alpha val="51764"/>
            </a:srgbClr>
          </a:solidFill>
          <a:ln w="1270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5"/>
          <p:cNvSpPr/>
          <p:nvPr/>
        </p:nvSpPr>
        <p:spPr>
          <a:xfrm>
            <a:off x="1367624" y="1674207"/>
            <a:ext cx="174929" cy="8384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5638">
            <a:off x="995110" y="1520692"/>
            <a:ext cx="3964731" cy="954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/>
          <p:nvPr/>
        </p:nvSpPr>
        <p:spPr>
          <a:xfrm>
            <a:off x="171358" y="109800"/>
            <a:ext cx="20391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6A6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D0CE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8081">
            <a:off x="898803" y="192008"/>
            <a:ext cx="584215" cy="25153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/>
          <p:nvPr/>
        </p:nvSpPr>
        <p:spPr>
          <a:xfrm>
            <a:off x="468597" y="440929"/>
            <a:ext cx="14446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Your Company Logo</a:t>
            </a:r>
            <a:endParaRPr sz="1000" b="1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3863427" y="2285108"/>
            <a:ext cx="3430000" cy="518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Recommendation(s) to Customers: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Mitigation Actions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Necessary Third-Parties or Forensic Teams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dirty="0"/>
          </a:p>
        </p:txBody>
      </p:sp>
      <p:sp>
        <p:nvSpPr>
          <p:cNvPr id="310" name="Google Shape;310;p26"/>
          <p:cNvSpPr txBox="1"/>
          <p:nvPr/>
        </p:nvSpPr>
        <p:spPr>
          <a:xfrm>
            <a:off x="7851362" y="1811089"/>
            <a:ext cx="34299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Planned Actions: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Current &amp; Planned Response(s)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Post-incident Procedures: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endParaRPr b="1" dirty="0">
              <a:solidFill>
                <a:srgbClr val="0468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Data-loss investigations:</a:t>
            </a:r>
            <a:endParaRPr sz="1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endParaRPr b="1" dirty="0">
              <a:solidFill>
                <a:srgbClr val="0468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1" dirty="0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6"/>
          <p:cNvSpPr txBox="1"/>
          <p:nvPr/>
        </p:nvSpPr>
        <p:spPr>
          <a:xfrm>
            <a:off x="392110" y="2605258"/>
            <a:ext cx="3132081" cy="7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lang="en-US" sz="3200" b="1">
                <a:solidFill>
                  <a:srgbClr val="E50A34"/>
                </a:solidFill>
                <a:latin typeface="Calibri"/>
                <a:ea typeface="Calibri"/>
                <a:cs typeface="Calibri"/>
                <a:sym typeface="Calibri"/>
              </a:rPr>
              <a:t>Damage Mitigation &amp; Recovery</a:t>
            </a:r>
            <a:endParaRPr/>
          </a:p>
        </p:txBody>
      </p:sp>
      <p:cxnSp>
        <p:nvCxnSpPr>
          <p:cNvPr id="312" name="Google Shape;312;p26"/>
          <p:cNvCxnSpPr/>
          <p:nvPr/>
        </p:nvCxnSpPr>
        <p:spPr>
          <a:xfrm rot="10800000">
            <a:off x="3929829" y="2943205"/>
            <a:ext cx="3274054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3" name="Google Shape;313;p26"/>
          <p:cNvCxnSpPr/>
          <p:nvPr/>
        </p:nvCxnSpPr>
        <p:spPr>
          <a:xfrm rot="10800000">
            <a:off x="3929683" y="3738002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4" name="Google Shape;314;p26"/>
          <p:cNvCxnSpPr/>
          <p:nvPr/>
        </p:nvCxnSpPr>
        <p:spPr>
          <a:xfrm rot="10800000">
            <a:off x="3929683" y="4532810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5" name="Google Shape;315;p26"/>
          <p:cNvCxnSpPr/>
          <p:nvPr/>
        </p:nvCxnSpPr>
        <p:spPr>
          <a:xfrm rot="10800000">
            <a:off x="7921238" y="3097935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6" name="Google Shape;316;p26"/>
          <p:cNvCxnSpPr/>
          <p:nvPr/>
        </p:nvCxnSpPr>
        <p:spPr>
          <a:xfrm rot="10800000">
            <a:off x="7929189" y="3352376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7" name="Google Shape;317;p26"/>
          <p:cNvCxnSpPr/>
          <p:nvPr/>
        </p:nvCxnSpPr>
        <p:spPr>
          <a:xfrm rot="10800000">
            <a:off x="7929189" y="5739825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18" name="Google Shape;318;p26"/>
          <p:cNvSpPr/>
          <p:nvPr/>
        </p:nvSpPr>
        <p:spPr>
          <a:xfrm>
            <a:off x="3847525" y="1910520"/>
            <a:ext cx="2306209" cy="3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Immediate Actions: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319" name="Google Shape;319;p26"/>
          <p:cNvCxnSpPr/>
          <p:nvPr/>
        </p:nvCxnSpPr>
        <p:spPr>
          <a:xfrm rot="10800000">
            <a:off x="7929189" y="4238890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0" name="Google Shape;320;p26"/>
          <p:cNvCxnSpPr/>
          <p:nvPr/>
        </p:nvCxnSpPr>
        <p:spPr>
          <a:xfrm rot="10800000">
            <a:off x="7929189" y="5977246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1" name="Google Shape;321;p26"/>
          <p:cNvCxnSpPr/>
          <p:nvPr/>
        </p:nvCxnSpPr>
        <p:spPr>
          <a:xfrm rot="10800000">
            <a:off x="7929189" y="5264984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2" name="Google Shape;322;p26"/>
          <p:cNvCxnSpPr/>
          <p:nvPr/>
        </p:nvCxnSpPr>
        <p:spPr>
          <a:xfrm rot="10800000">
            <a:off x="7929189" y="5502405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3" name="Google Shape;323;p26"/>
          <p:cNvCxnSpPr/>
          <p:nvPr/>
        </p:nvCxnSpPr>
        <p:spPr>
          <a:xfrm rot="10800000">
            <a:off x="3929683" y="4766048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4" name="Google Shape;324;p26"/>
          <p:cNvCxnSpPr/>
          <p:nvPr/>
        </p:nvCxnSpPr>
        <p:spPr>
          <a:xfrm rot="10800000">
            <a:off x="3929683" y="4999287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5" name="Google Shape;325;p26"/>
          <p:cNvCxnSpPr/>
          <p:nvPr/>
        </p:nvCxnSpPr>
        <p:spPr>
          <a:xfrm rot="10800000">
            <a:off x="3929683" y="5232525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/>
          <p:nvPr/>
        </p:nvSpPr>
        <p:spPr>
          <a:xfrm>
            <a:off x="4078112" y="2347842"/>
            <a:ext cx="2306209" cy="3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0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Immediate Actions:</a:t>
            </a:r>
            <a:endParaRPr/>
          </a:p>
        </p:txBody>
      </p:sp>
      <p:sp>
        <p:nvSpPr>
          <p:cNvPr id="331" name="Google Shape;331;p27"/>
          <p:cNvSpPr txBox="1"/>
          <p:nvPr/>
        </p:nvSpPr>
        <p:spPr>
          <a:xfrm>
            <a:off x="4094014" y="2722430"/>
            <a:ext cx="3430000" cy="518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Recommendation(s) to Customers: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Change credentials, upgrade/patch software versions, avoid Scams (provide examples).</a:t>
            </a:r>
            <a:endParaRPr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Mitigation Actions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Isolating the infected end points, invocation of response plan #212, suspension of suspected insider, invocation of prearranged call center scripting to reassure customers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Necessary Third-Parties or Forensic Teams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Incident management support services.</a:t>
            </a: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8081949" y="2286411"/>
            <a:ext cx="34300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0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Planned Actions: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Current &amp; Planned Response(s)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Change of controls, upgrade defense systems, invest in TI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Post-incident Procedures: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invocation of response plan #212, Contact with law enforcement agency for ongoing investigation, crisis communication assessment, prearranged media strategy</a:t>
            </a:r>
            <a:endParaRPr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8B7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Data-loss investigations: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External specialized forensic assessment. </a:t>
            </a:r>
            <a:endParaRPr sz="1400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1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7"/>
          <p:cNvSpPr txBox="1"/>
          <p:nvPr/>
        </p:nvSpPr>
        <p:spPr>
          <a:xfrm>
            <a:off x="622697" y="3042580"/>
            <a:ext cx="3132081" cy="7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lang="en-US" sz="3200" b="1">
                <a:solidFill>
                  <a:srgbClr val="E50A34"/>
                </a:solidFill>
                <a:latin typeface="Calibri"/>
                <a:ea typeface="Calibri"/>
                <a:cs typeface="Calibri"/>
                <a:sym typeface="Calibri"/>
              </a:rPr>
              <a:t>Damage Mitigation &amp; Recovery</a:t>
            </a:r>
            <a:endParaRPr/>
          </a:p>
        </p:txBody>
      </p:sp>
      <p:cxnSp>
        <p:nvCxnSpPr>
          <p:cNvPr id="334" name="Google Shape;334;p27"/>
          <p:cNvCxnSpPr/>
          <p:nvPr/>
        </p:nvCxnSpPr>
        <p:spPr>
          <a:xfrm rot="10800000">
            <a:off x="4160270" y="2722426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5" name="Google Shape;335;p27"/>
          <p:cNvCxnSpPr/>
          <p:nvPr/>
        </p:nvCxnSpPr>
        <p:spPr>
          <a:xfrm rot="10800000">
            <a:off x="8151825" y="2722426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6" name="Google Shape;336;p27"/>
          <p:cNvCxnSpPr/>
          <p:nvPr/>
        </p:nvCxnSpPr>
        <p:spPr>
          <a:xfrm rot="10800000">
            <a:off x="4160270" y="3612551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7" name="Google Shape;337;p27"/>
          <p:cNvCxnSpPr/>
          <p:nvPr/>
        </p:nvCxnSpPr>
        <p:spPr>
          <a:xfrm rot="10800000">
            <a:off x="8151825" y="3612551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8" name="Google Shape;338;p27"/>
          <p:cNvCxnSpPr/>
          <p:nvPr/>
        </p:nvCxnSpPr>
        <p:spPr>
          <a:xfrm rot="10800000">
            <a:off x="4160270" y="4917401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9" name="Google Shape;339;p27"/>
          <p:cNvCxnSpPr/>
          <p:nvPr/>
        </p:nvCxnSpPr>
        <p:spPr>
          <a:xfrm rot="10800000">
            <a:off x="8151825" y="4917401"/>
            <a:ext cx="32742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0" name="Google Shape;340;p27"/>
          <p:cNvSpPr/>
          <p:nvPr/>
        </p:nvSpPr>
        <p:spPr>
          <a:xfrm>
            <a:off x="465536" y="813206"/>
            <a:ext cx="11365200" cy="5406900"/>
          </a:xfrm>
          <a:prstGeom prst="rect">
            <a:avLst/>
          </a:prstGeom>
          <a:solidFill>
            <a:srgbClr val="FFFFFF">
              <a:alpha val="50588"/>
            </a:srgbClr>
          </a:solidFill>
          <a:ln w="1270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7"/>
          <p:cNvSpPr/>
          <p:nvPr/>
        </p:nvSpPr>
        <p:spPr>
          <a:xfrm>
            <a:off x="350508" y="1314139"/>
            <a:ext cx="198900" cy="7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5637">
            <a:off x="206377" y="1119244"/>
            <a:ext cx="3964732" cy="954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0A34"/>
              </a:buClr>
              <a:buSzPts val="3200"/>
              <a:buFont typeface="Calibri"/>
              <a:buNone/>
            </a:pPr>
            <a:endParaRPr/>
          </a:p>
        </p:txBody>
      </p:sp>
      <p:sp>
        <p:nvSpPr>
          <p:cNvPr id="348" name="Google Shape;34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9" name="Google Shape;3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8"/>
          <p:cNvSpPr/>
          <p:nvPr/>
        </p:nvSpPr>
        <p:spPr>
          <a:xfrm>
            <a:off x="3724674" y="1825630"/>
            <a:ext cx="45996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8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28"/>
          <p:cNvPicPr preferRelativeResize="0"/>
          <p:nvPr/>
        </p:nvPicPr>
        <p:blipFill>
          <a:blip r:embed="rId4"/>
          <a:srcRect/>
          <a:stretch/>
        </p:blipFill>
        <p:spPr>
          <a:xfrm>
            <a:off x="5295478" y="3394464"/>
            <a:ext cx="1457917" cy="38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8"/>
          <p:cNvSpPr txBox="1"/>
          <p:nvPr/>
        </p:nvSpPr>
        <p:spPr>
          <a:xfrm>
            <a:off x="4770663" y="3920700"/>
            <a:ext cx="26661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cyberint.com</a:t>
            </a:r>
            <a:endParaRPr sz="18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</a:rPr>
              <a:t>sales@cyberint.com</a:t>
            </a:r>
            <a:endParaRPr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1082702" y="3060616"/>
            <a:ext cx="39160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2880"/>
              <a:buFont typeface="Calibri"/>
              <a:buNone/>
            </a:pPr>
            <a:r>
              <a:rPr lang="en-US" sz="2880" b="1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Goal of the </a:t>
            </a:r>
            <a:br>
              <a:rPr lang="en-US" sz="2880" b="1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80" b="1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‘Post-Incident Presentation’</a:t>
            </a:r>
            <a:endParaRPr sz="2880" b="1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5974744" y="1392150"/>
            <a:ext cx="33362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600"/>
              <a:buNone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‘Post-Incident Presentation’ </a:t>
            </a:r>
            <a:r>
              <a:rPr lang="en-U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 a template-pack for CISOs to use in their first board meeting after their company suffered a cyber attack. </a:t>
            </a:r>
            <a:endParaRPr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next 7 slides guide the presenter with what content to relay to board members, how to present it, and what his goals/expected outcomes of the meeting should be.</a:t>
            </a:r>
            <a:endParaRPr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second set of slides (‘Post-Incident Presentation’ Templates) are for CISOs to fill-in with their company’s information, and use for their own board meeting(s). </a:t>
            </a:r>
            <a:endParaRPr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09785">
            <a:off x="2105582" y="2467022"/>
            <a:ext cx="1741715" cy="42160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 rot="10073148">
            <a:off x="1349084" y="1859521"/>
            <a:ext cx="1083928" cy="945621"/>
          </a:xfrm>
          <a:prstGeom prst="arc">
            <a:avLst>
              <a:gd name="adj1" fmla="val 15420328"/>
              <a:gd name="adj2" fmla="val 1716356"/>
            </a:avLst>
          </a:prstGeom>
          <a:noFill/>
          <a:ln w="12700" cap="flat" cmpd="sng">
            <a:solidFill>
              <a:srgbClr val="A7A3A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702" y="1711636"/>
            <a:ext cx="591334" cy="54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 rot="6093523">
            <a:off x="9280542" y="4334406"/>
            <a:ext cx="1083983" cy="945603"/>
          </a:xfrm>
          <a:prstGeom prst="arc">
            <a:avLst>
              <a:gd name="adj1" fmla="val 15420328"/>
              <a:gd name="adj2" fmla="val 1716356"/>
            </a:avLst>
          </a:prstGeom>
          <a:noFill/>
          <a:ln w="12700" cap="flat" cmpd="sng">
            <a:solidFill>
              <a:srgbClr val="A7A3A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5395" y="4277594"/>
            <a:ext cx="591334" cy="549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1265553" y="2966610"/>
            <a:ext cx="38663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3240"/>
              <a:buFont typeface="Calibri"/>
              <a:buNone/>
            </a:pPr>
            <a:r>
              <a:rPr lang="en-US" sz="3240" b="1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Instructions </a:t>
            </a:r>
            <a:br>
              <a:rPr lang="en-US" sz="3240" b="1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40" b="1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for Using the </a:t>
            </a:r>
            <a:br>
              <a:rPr lang="en-US" sz="3240" b="1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40" b="1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‘Post-Incident Presentation’</a:t>
            </a:r>
            <a:endParaRPr sz="3240" b="1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5941603" y="1954653"/>
            <a:ext cx="34313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600"/>
              <a:buNone/>
            </a:pPr>
            <a:r>
              <a:rPr lang="en-US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Before each slide 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there’s an explanation slide that explains what needs to be covered in the actual slide. This should be used as guidance to presenting the slide.</a:t>
            </a:r>
            <a:endParaRPr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600"/>
              <a:buNone/>
            </a:pPr>
            <a:r>
              <a:rPr lang="en-US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After each slide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there’s a sample slide of how the end result should look.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All the slides that include the                   or the                     should be removed before using the final slides.</a:t>
            </a:r>
            <a:endParaRPr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4117">
            <a:off x="6562377" y="4437123"/>
            <a:ext cx="904342" cy="21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3231">
            <a:off x="8454005" y="4154505"/>
            <a:ext cx="913737" cy="22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09785">
            <a:off x="2288433" y="2140451"/>
            <a:ext cx="1741715" cy="421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/>
          <p:nvPr/>
        </p:nvSpPr>
        <p:spPr>
          <a:xfrm rot="10073148">
            <a:off x="1531935" y="1532950"/>
            <a:ext cx="1083928" cy="945621"/>
          </a:xfrm>
          <a:prstGeom prst="arc">
            <a:avLst>
              <a:gd name="adj1" fmla="val 15420328"/>
              <a:gd name="adj2" fmla="val 1716356"/>
            </a:avLst>
          </a:prstGeom>
          <a:noFill/>
          <a:ln w="12700" cap="flat" cmpd="sng">
            <a:solidFill>
              <a:srgbClr val="A7A3A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5553" y="1385065"/>
            <a:ext cx="591334" cy="54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/>
          <p:nvPr/>
        </p:nvSpPr>
        <p:spPr>
          <a:xfrm rot="6428598">
            <a:off x="9127044" y="3858599"/>
            <a:ext cx="622874" cy="543449"/>
          </a:xfrm>
          <a:prstGeom prst="arc">
            <a:avLst>
              <a:gd name="adj1" fmla="val 15420328"/>
              <a:gd name="adj2" fmla="val 1716356"/>
            </a:avLst>
          </a:prstGeom>
          <a:noFill/>
          <a:ln w="9525" cap="flat" cmpd="sng">
            <a:solidFill>
              <a:srgbClr val="A7A3A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0573" y="3860723"/>
            <a:ext cx="290265" cy="2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5891916" y="3429000"/>
            <a:ext cx="4222142" cy="261399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CCCCC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1679680" y="2863932"/>
            <a:ext cx="324169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Slide #1: </a:t>
            </a:r>
            <a:endParaRPr sz="3200" b="1" i="0" u="none" strike="noStrike" cap="none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How to Present the Incident</a:t>
            </a:r>
            <a:endParaRPr sz="3200" b="0" i="0" u="none" strike="noStrike" cap="none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5953936" y="1488561"/>
            <a:ext cx="397724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73954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Preface the Executive Summary with a step-by-step breakdown of what actually happened.</a:t>
            </a:r>
            <a:br>
              <a:rPr lang="en-US" sz="1600" b="0" i="0" u="none" strike="noStrike" cap="none" dirty="0">
                <a:solidFill>
                  <a:srgbClr val="07395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 dirty="0">
              <a:solidFill>
                <a:srgbClr val="0739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73954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Outline: Why the incident happened, what weaknesses enabled it, why these weaknesses exist.  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136" name="Google Shape;136;p16"/>
          <p:cNvGraphicFramePr/>
          <p:nvPr>
            <p:extLst>
              <p:ext uri="{D42A27DB-BD31-4B8C-83A1-F6EECF244321}">
                <p14:modId xmlns:p14="http://schemas.microsoft.com/office/powerpoint/2010/main" val="2717585002"/>
              </p:ext>
            </p:extLst>
          </p:nvPr>
        </p:nvGraphicFramePr>
        <p:xfrm>
          <a:off x="6043914" y="3645268"/>
          <a:ext cx="3801200" cy="2011720"/>
        </p:xfrm>
        <a:graphic>
          <a:graphicData uri="http://schemas.openxmlformats.org/drawingml/2006/table">
            <a:tbl>
              <a:tblPr firstRow="1" bandRow="1">
                <a:noFill/>
                <a:tableStyleId>{09B71BD6-2582-4405-A1C3-C9B841BB4455}</a:tableStyleId>
              </a:tblPr>
              <a:tblGrid>
                <a:gridCol w="380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854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Consider weaknesses in the company’s response, and the initial failure that caused it.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854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commentary on the security weaknesses that were exploited during the incident.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854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Address relevant security weaknesses that will warrant the board’s interest towards an opportunity to rectify the weaknesses.</a:t>
                      </a:r>
                      <a:endParaRPr sz="12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854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Don’t waste political capital attributing blame; focus on remediation.</a:t>
                      </a:r>
                      <a:endParaRPr sz="1200" b="0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7" name="Google Shape;137;p16"/>
          <p:cNvSpPr/>
          <p:nvPr/>
        </p:nvSpPr>
        <p:spPr>
          <a:xfrm>
            <a:off x="5152444" y="1026173"/>
            <a:ext cx="52796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Describing the Event’s Breakdown</a:t>
            </a:r>
            <a:endParaRPr>
              <a:solidFill>
                <a:srgbClr val="7C7C7C"/>
              </a:solidFill>
            </a:endParaRPr>
          </a:p>
        </p:txBody>
      </p:sp>
      <p:sp>
        <p:nvSpPr>
          <p:cNvPr id="138" name="Google Shape;138;p16"/>
          <p:cNvSpPr/>
          <p:nvPr/>
        </p:nvSpPr>
        <p:spPr>
          <a:xfrm rot="5400000">
            <a:off x="6005460" y="1600852"/>
            <a:ext cx="187304" cy="110395"/>
          </a:xfrm>
          <a:prstGeom prst="triangle">
            <a:avLst>
              <a:gd name="adj" fmla="val 5000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 rot="5400000">
            <a:off x="6005460" y="2626571"/>
            <a:ext cx="187304" cy="110395"/>
          </a:xfrm>
          <a:prstGeom prst="triangle">
            <a:avLst>
              <a:gd name="adj" fmla="val 5000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09785">
            <a:off x="2440317" y="2243948"/>
            <a:ext cx="1741715" cy="42160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/>
          <p:nvPr/>
        </p:nvSpPr>
        <p:spPr>
          <a:xfrm rot="10073148">
            <a:off x="1683819" y="1636447"/>
            <a:ext cx="1083928" cy="945621"/>
          </a:xfrm>
          <a:prstGeom prst="arc">
            <a:avLst>
              <a:gd name="adj1" fmla="val 15420328"/>
              <a:gd name="adj2" fmla="val 1716356"/>
            </a:avLst>
          </a:prstGeom>
          <a:noFill/>
          <a:ln w="12700" cap="flat" cmpd="sng">
            <a:solidFill>
              <a:srgbClr val="A7A3A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7437" y="1488562"/>
            <a:ext cx="591334" cy="54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/>
          <p:nvPr/>
        </p:nvSpPr>
        <p:spPr>
          <a:xfrm rot="5935983">
            <a:off x="9930659" y="4630151"/>
            <a:ext cx="1083847" cy="945648"/>
          </a:xfrm>
          <a:prstGeom prst="arc">
            <a:avLst>
              <a:gd name="adj1" fmla="val 17067749"/>
              <a:gd name="adj2" fmla="val 1716356"/>
            </a:avLst>
          </a:prstGeom>
          <a:noFill/>
          <a:ln w="12700" cap="flat" cmpd="sng">
            <a:solidFill>
              <a:srgbClr val="CCCCC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2545" y="4713794"/>
            <a:ext cx="591334" cy="549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1202325" y="2575438"/>
            <a:ext cx="426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lang="en-US" b="1" dirty="0">
                <a:solidFill>
                  <a:srgbClr val="E50A34"/>
                </a:solidFill>
              </a:rPr>
              <a:t>State</a:t>
            </a:r>
            <a:r>
              <a:rPr lang="en-US" b="1" i="0" strike="noStrike" cap="none" dirty="0">
                <a:solidFill>
                  <a:srgbClr val="E50A34"/>
                </a:solidFill>
              </a:rPr>
              <a:t> </a:t>
            </a:r>
            <a:r>
              <a:rPr lang="en-US" b="1" dirty="0">
                <a:solidFill>
                  <a:srgbClr val="E50A34"/>
                </a:solidFill>
              </a:rPr>
              <a:t>t</a:t>
            </a:r>
            <a:r>
              <a:rPr lang="en-US" b="1" i="0" strike="noStrike" cap="none" dirty="0">
                <a:solidFill>
                  <a:srgbClr val="E50A34"/>
                </a:solidFill>
              </a:rPr>
              <a:t>he </a:t>
            </a:r>
            <a:br>
              <a:rPr lang="en-US" b="1" i="0" strike="noStrike" cap="none" dirty="0">
                <a:solidFill>
                  <a:srgbClr val="E50A34"/>
                </a:solidFill>
              </a:rPr>
            </a:br>
            <a:r>
              <a:rPr lang="en-US" b="1" i="0" strike="noStrike" cap="none" dirty="0">
                <a:solidFill>
                  <a:srgbClr val="E50A34"/>
                </a:solidFill>
              </a:rPr>
              <a:t>Incident: </a:t>
            </a:r>
            <a:endParaRPr dirty="0"/>
          </a:p>
        </p:txBody>
      </p:sp>
      <p:sp>
        <p:nvSpPr>
          <p:cNvPr id="151" name="Google Shape;151;p17"/>
          <p:cNvSpPr txBox="1">
            <a:spLocks noGrp="1"/>
          </p:cNvSpPr>
          <p:nvPr>
            <p:ph type="body" idx="4294967295"/>
          </p:nvPr>
        </p:nvSpPr>
        <p:spPr>
          <a:xfrm>
            <a:off x="5997719" y="1473220"/>
            <a:ext cx="5634600" cy="1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8"/>
              <a:buFont typeface="Arial"/>
              <a:buNone/>
            </a:pPr>
            <a:r>
              <a:rPr lang="en-US" sz="2590" i="0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Headline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-US" sz="1600" i="0" u="none" strike="noStrike" cap="none" dirty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5"/>
              <a:buFont typeface="Arial"/>
              <a:buNone/>
            </a:pPr>
            <a:r>
              <a:rPr lang="en-US" sz="2220" i="1" u="none" strike="noStrike" cap="none" dirty="0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(Mass-Media</a:t>
            </a:r>
            <a:r>
              <a:rPr lang="en-US" sz="2220" i="1" dirty="0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220" i="1" u="none" strike="noStrike" cap="none" dirty="0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 Publication Name)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00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Headline:</a:t>
            </a:r>
            <a:r>
              <a:rPr lang="en-US" sz="20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Sub-title: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8"/>
              <a:buFont typeface="Arial"/>
              <a:buNone/>
            </a:pPr>
            <a:endParaRPr sz="259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4294967295"/>
          </p:nvPr>
        </p:nvSpPr>
        <p:spPr>
          <a:xfrm>
            <a:off x="5997719" y="3617993"/>
            <a:ext cx="5634600" cy="1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8"/>
              <a:buFont typeface="Arial"/>
              <a:buNone/>
            </a:pPr>
            <a:r>
              <a:rPr lang="en-US" sz="259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Headline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rPr lang="en-US" sz="1600" dirty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5"/>
              <a:buNone/>
            </a:pPr>
            <a:r>
              <a:rPr lang="en-US" sz="2220" i="1" dirty="0">
                <a:solidFill>
                  <a:srgbClr val="0468B7"/>
                </a:solidFill>
                <a:latin typeface="Calibri"/>
                <a:ea typeface="Calibri"/>
                <a:cs typeface="Calibri"/>
                <a:sym typeface="Calibri"/>
              </a:rPr>
              <a:t>(IT/Industry News, Publication/website)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en-US" sz="20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Headline: 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</a:pPr>
            <a:r>
              <a:rPr lang="en-US" sz="18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Sub-title: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8"/>
              <a:buFont typeface="Arial"/>
              <a:buNone/>
            </a:pPr>
            <a:endParaRPr sz="259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171358" y="109800"/>
            <a:ext cx="2039105" cy="584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6A6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D0CE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8081">
            <a:off x="898803" y="192008"/>
            <a:ext cx="584215" cy="25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/>
          <p:nvPr/>
        </p:nvSpPr>
        <p:spPr>
          <a:xfrm>
            <a:off x="468597" y="440929"/>
            <a:ext cx="14446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Your Company Logo</a:t>
            </a:r>
            <a:endParaRPr sz="10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17"/>
          <p:cNvCxnSpPr/>
          <p:nvPr/>
        </p:nvCxnSpPr>
        <p:spPr>
          <a:xfrm rot="10800000">
            <a:off x="5997807" y="3565436"/>
            <a:ext cx="39090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2361715" y="3201050"/>
            <a:ext cx="2822851" cy="61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lang="en-US" sz="3200" b="1" i="0" u="none" strike="noStrike" cap="none">
                <a:solidFill>
                  <a:srgbClr val="E50A34"/>
                </a:solidFill>
                <a:latin typeface="Calibri"/>
                <a:ea typeface="Calibri"/>
                <a:cs typeface="Calibri"/>
                <a:sym typeface="Calibri"/>
              </a:rPr>
              <a:t>HSBC Suffers a DDoS Attack: 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 rot="-883140">
            <a:off x="12327255" y="8602059"/>
            <a:ext cx="21082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6164354" y="1701579"/>
            <a:ext cx="3977296" cy="200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www.ft.com</a:t>
            </a:r>
            <a:br>
              <a:rPr lang="en-US" sz="1800" b="1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Jan. 29, 2016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“HSBC Cyber Attack Brings Internet Banking to its Knees”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“UK bank suffers ‘denial of service attack’, preventing retail customers from accessing accounts…” </a:t>
            </a:r>
            <a:endParaRPr sz="1800" b="0" i="0" u="none" strike="noStrike" cap="none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6175234" y="3946008"/>
            <a:ext cx="3977296" cy="16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www.bankinfosecurity.com</a:t>
            </a:r>
            <a:r>
              <a:rPr lang="en-US"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Jan. 29, 2016</a:t>
            </a:r>
            <a:endParaRPr sz="1400" b="1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b="1" i="0" u="none" strike="noStrike" cap="none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DDoS Attack Slams HSBC”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“Big Bank Battles Ongoing Disruptions…”</a:t>
            </a:r>
            <a:endParaRPr sz="1800" b="0" i="1" u="none" strike="noStrike" cap="none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1296063" y="1701579"/>
            <a:ext cx="453224" cy="781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1000950" y="725556"/>
            <a:ext cx="9247367" cy="5406887"/>
          </a:xfrm>
          <a:prstGeom prst="rect">
            <a:avLst/>
          </a:prstGeom>
          <a:solidFill>
            <a:srgbClr val="FFFFFF">
              <a:alpha val="50196"/>
            </a:srgbClr>
          </a:solidFill>
          <a:ln w="1270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1407381" y="1701579"/>
            <a:ext cx="174929" cy="781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85638">
            <a:off x="1033731" y="1496417"/>
            <a:ext cx="3964731" cy="954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/>
          <p:nvPr/>
        </p:nvSpPr>
        <p:spPr>
          <a:xfrm>
            <a:off x="1710523" y="2611376"/>
            <a:ext cx="384744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Slide #2: </a:t>
            </a:r>
            <a:endParaRPr sz="3200" b="1" i="0" u="none" strike="noStrike" cap="none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How to Present the </a:t>
            </a:r>
            <a:r>
              <a:rPr lang="en-US" sz="3200" b="1" i="0" u="sng" strike="noStrike" cap="none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Executive Summary</a:t>
            </a:r>
            <a:endParaRPr sz="3200" b="0" i="0" u="sng" strike="noStrike" cap="none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6299767" y="1407965"/>
            <a:ext cx="3901756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Use high-level information to set the context for your discussion. </a:t>
            </a:r>
            <a:endParaRPr dirty="0">
              <a:solidFill>
                <a:srgbClr val="002060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Discuss/Present how the information was presented to the public. 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lang="en-US" sz="1800" dirty="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1" dirty="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dirty="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dirty="0">
              <a:solidFill>
                <a:srgbClr val="7C7C7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give board members confidence in their knowledge of the incident, so that the discussion that follows will focus on protecting the organization, and not on triggering executive changes. 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5" name="Google Shape;175;p19"/>
          <p:cNvSpPr/>
          <p:nvPr/>
        </p:nvSpPr>
        <p:spPr>
          <a:xfrm rot="5400000">
            <a:off x="6077071" y="1890143"/>
            <a:ext cx="187200" cy="110400"/>
          </a:xfrm>
          <a:prstGeom prst="triangle">
            <a:avLst>
              <a:gd name="adj" fmla="val 5000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 rot="5400000">
            <a:off x="6077071" y="3434413"/>
            <a:ext cx="187200" cy="110400"/>
          </a:xfrm>
          <a:prstGeom prst="triangle">
            <a:avLst>
              <a:gd name="adj" fmla="val 5000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09785">
            <a:off x="2668918" y="2101215"/>
            <a:ext cx="1741715" cy="4216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/>
          <p:nvPr/>
        </p:nvSpPr>
        <p:spPr>
          <a:xfrm rot="10073148">
            <a:off x="1912420" y="1493714"/>
            <a:ext cx="1083928" cy="945621"/>
          </a:xfrm>
          <a:prstGeom prst="arc">
            <a:avLst>
              <a:gd name="adj1" fmla="val 15420328"/>
              <a:gd name="adj2" fmla="val 1716356"/>
            </a:avLst>
          </a:prstGeom>
          <a:noFill/>
          <a:ln w="12700" cap="flat" cmpd="sng">
            <a:solidFill>
              <a:srgbClr val="A7A3A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6038" y="1345829"/>
            <a:ext cx="591334" cy="54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/>
          <p:nvPr/>
        </p:nvSpPr>
        <p:spPr>
          <a:xfrm rot="5568466">
            <a:off x="9712156" y="3869102"/>
            <a:ext cx="1084001" cy="945544"/>
          </a:xfrm>
          <a:prstGeom prst="arc">
            <a:avLst>
              <a:gd name="adj1" fmla="val 15420328"/>
              <a:gd name="adj2" fmla="val 20523239"/>
            </a:avLst>
          </a:prstGeom>
          <a:noFill/>
          <a:ln w="12700" cap="flat" cmpd="sng">
            <a:solidFill>
              <a:srgbClr val="A7A3A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5558" y="3731394"/>
            <a:ext cx="591334" cy="54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6299767" y="1441068"/>
            <a:ext cx="30000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Describing the Incident:</a:t>
            </a:r>
            <a:endParaRPr dirty="0">
              <a:solidFill>
                <a:srgbClr val="7C7C7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740325" y="2920950"/>
            <a:ext cx="408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lang="en-US" b="1">
                <a:solidFill>
                  <a:srgbClr val="E50A34"/>
                </a:solidFill>
              </a:rPr>
              <a:t>Executive</a:t>
            </a:r>
            <a:br>
              <a:rPr lang="en-US" b="1">
                <a:solidFill>
                  <a:srgbClr val="E50A34"/>
                </a:solidFill>
              </a:rPr>
            </a:br>
            <a:r>
              <a:rPr lang="en-US" b="1">
                <a:solidFill>
                  <a:srgbClr val="E50A34"/>
                </a:solidFill>
              </a:rPr>
              <a:t>Summary</a:t>
            </a:r>
            <a:endParaRPr/>
          </a:p>
        </p:txBody>
      </p:sp>
      <p:cxnSp>
        <p:nvCxnSpPr>
          <p:cNvPr id="189" name="Google Shape;189;p20"/>
          <p:cNvCxnSpPr/>
          <p:nvPr/>
        </p:nvCxnSpPr>
        <p:spPr>
          <a:xfrm rot="10800000" flipH="1">
            <a:off x="266775" y="6707475"/>
            <a:ext cx="5440800" cy="159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90" name="Google Shape;190;p20"/>
          <p:cNvSpPr txBox="1"/>
          <p:nvPr/>
        </p:nvSpPr>
        <p:spPr>
          <a:xfrm>
            <a:off x="5865075" y="3191583"/>
            <a:ext cx="5314800" cy="146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35"/>
              <a:buFont typeface="Calibri"/>
              <a:buNone/>
            </a:pPr>
            <a:r>
              <a:rPr lang="en-US" sz="2035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Business Units &amp; Processes Involved: 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5865075" y="1559730"/>
            <a:ext cx="5889600" cy="84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35"/>
              <a:buFont typeface="Calibri"/>
              <a:buNone/>
            </a:pPr>
            <a:r>
              <a:rPr lang="en-US" sz="2035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Information Assets Compromised: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5871241" y="4915870"/>
            <a:ext cx="53619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35"/>
              <a:buFont typeface="Calibri"/>
              <a:buNone/>
            </a:pPr>
            <a:r>
              <a:rPr lang="en-US" sz="2035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Status of Incident: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171358" y="109800"/>
            <a:ext cx="2039105" cy="584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6A6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D0CE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8081">
            <a:off x="898803" y="192008"/>
            <a:ext cx="584215" cy="25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/>
          <p:nvPr/>
        </p:nvSpPr>
        <p:spPr>
          <a:xfrm>
            <a:off x="468597" y="440929"/>
            <a:ext cx="14446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Your Company Logo</a:t>
            </a:r>
            <a:endParaRPr sz="1000" b="1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20"/>
          <p:cNvCxnSpPr/>
          <p:nvPr/>
        </p:nvCxnSpPr>
        <p:spPr>
          <a:xfrm rot="10800000">
            <a:off x="5865075" y="2264208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7" name="Google Shape;197;p20"/>
          <p:cNvCxnSpPr/>
          <p:nvPr/>
        </p:nvCxnSpPr>
        <p:spPr>
          <a:xfrm rot="10800000">
            <a:off x="5865075" y="2614065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8" name="Google Shape;198;p20"/>
          <p:cNvCxnSpPr/>
          <p:nvPr/>
        </p:nvCxnSpPr>
        <p:spPr>
          <a:xfrm rot="10800000">
            <a:off x="5865075" y="2932117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9" name="Google Shape;199;p20"/>
          <p:cNvCxnSpPr/>
          <p:nvPr/>
        </p:nvCxnSpPr>
        <p:spPr>
          <a:xfrm rot="10800000">
            <a:off x="5865075" y="3878376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0" name="Google Shape;200;p20"/>
          <p:cNvCxnSpPr/>
          <p:nvPr/>
        </p:nvCxnSpPr>
        <p:spPr>
          <a:xfrm rot="10800000">
            <a:off x="5865075" y="4228234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1" name="Google Shape;201;p20"/>
          <p:cNvCxnSpPr/>
          <p:nvPr/>
        </p:nvCxnSpPr>
        <p:spPr>
          <a:xfrm rot="10800000">
            <a:off x="5865075" y="4593994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2" name="Google Shape;202;p20"/>
          <p:cNvCxnSpPr/>
          <p:nvPr/>
        </p:nvCxnSpPr>
        <p:spPr>
          <a:xfrm rot="10800000">
            <a:off x="5865075" y="5633092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03" name="Google Shape;203;p20"/>
          <p:cNvSpPr txBox="1"/>
          <p:nvPr/>
        </p:nvSpPr>
        <p:spPr>
          <a:xfrm>
            <a:off x="5865075" y="1952219"/>
            <a:ext cx="4161520" cy="84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5865075" y="3574339"/>
            <a:ext cx="4161520" cy="84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5865075" y="5313150"/>
            <a:ext cx="4161520" cy="84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/>
        </p:nvSpPr>
        <p:spPr>
          <a:xfrm>
            <a:off x="5865075" y="3155981"/>
            <a:ext cx="2063862" cy="143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rgbClr val="E50A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PII Database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2009255" y="2528515"/>
            <a:ext cx="3252083" cy="216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lang="en-US" b="1" i="0" strike="noStrike" cap="none">
                <a:solidFill>
                  <a:srgbClr val="E50A34"/>
                </a:solidFill>
              </a:rPr>
              <a:t>Our Company Was Hit by a DDoS Attack </a:t>
            </a:r>
            <a:br>
              <a:rPr lang="en-US" b="1" i="0" strike="noStrike" cap="none">
                <a:solidFill>
                  <a:srgbClr val="E50A34"/>
                </a:solidFill>
              </a:rPr>
            </a:br>
            <a:r>
              <a:rPr lang="en-US" sz="1800" i="1" strike="noStrike" cap="none">
                <a:solidFill>
                  <a:srgbClr val="003854"/>
                </a:solidFill>
              </a:rPr>
              <a:t>on 27 January</a:t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 rot="-1469018">
            <a:off x="7548423" y="4879547"/>
            <a:ext cx="4346594" cy="1219519"/>
          </a:xfrm>
          <a:prstGeom prst="rect">
            <a:avLst/>
          </a:prstGeom>
        </p:spPr>
      </p:sp>
      <p:sp>
        <p:nvSpPr>
          <p:cNvPr id="213" name="Google Shape;213;p21"/>
          <p:cNvSpPr txBox="1"/>
          <p:nvPr/>
        </p:nvSpPr>
        <p:spPr>
          <a:xfrm>
            <a:off x="5849672" y="1252993"/>
            <a:ext cx="5314800" cy="216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rgbClr val="E50A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Digital Banking System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SWIFT System</a:t>
            </a:r>
            <a:endParaRPr sz="1400">
              <a:solidFill>
                <a:srgbClr val="0038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5865075" y="5257106"/>
            <a:ext cx="4376205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854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3854"/>
                </a:solidFill>
                <a:latin typeface="Calibri"/>
                <a:ea typeface="Calibri"/>
                <a:cs typeface="Calibri"/>
                <a:sym typeface="Calibri"/>
              </a:rPr>
              <a:t>Mitigation Steps still Work in Progress 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5865075" y="3191583"/>
            <a:ext cx="5314800" cy="146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Information Assets Compromised: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5776614" y="1602497"/>
            <a:ext cx="4400058" cy="35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5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Business Units &amp; Processes Involved: 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5871241" y="4915870"/>
            <a:ext cx="53619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35"/>
              <a:buFont typeface="Calibri"/>
              <a:buNone/>
            </a:pPr>
            <a:r>
              <a:rPr lang="en-US" sz="2035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Status of Incident: </a:t>
            </a:r>
            <a:endParaRPr/>
          </a:p>
        </p:txBody>
      </p:sp>
      <p:cxnSp>
        <p:nvCxnSpPr>
          <p:cNvPr id="218" name="Google Shape;218;p21"/>
          <p:cNvCxnSpPr/>
          <p:nvPr/>
        </p:nvCxnSpPr>
        <p:spPr>
          <a:xfrm rot="10800000">
            <a:off x="5865163" y="2574088"/>
            <a:ext cx="39090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9" name="Google Shape;219;p21"/>
          <p:cNvCxnSpPr/>
          <p:nvPr/>
        </p:nvCxnSpPr>
        <p:spPr>
          <a:xfrm rot="10800000">
            <a:off x="5865163" y="2842665"/>
            <a:ext cx="39090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0" name="Google Shape;220;p21"/>
          <p:cNvCxnSpPr/>
          <p:nvPr/>
        </p:nvCxnSpPr>
        <p:spPr>
          <a:xfrm rot="10800000">
            <a:off x="5865163" y="4142536"/>
            <a:ext cx="39090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1" name="Google Shape;221;p21"/>
          <p:cNvCxnSpPr/>
          <p:nvPr/>
        </p:nvCxnSpPr>
        <p:spPr>
          <a:xfrm rot="10800000">
            <a:off x="5865163" y="4380634"/>
            <a:ext cx="3909000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2" name="Google Shape;222;p21"/>
          <p:cNvCxnSpPr/>
          <p:nvPr/>
        </p:nvCxnSpPr>
        <p:spPr>
          <a:xfrm rot="10800000">
            <a:off x="5865075" y="5633092"/>
            <a:ext cx="3909088" cy="0"/>
          </a:xfrm>
          <a:prstGeom prst="straightConnector1">
            <a:avLst/>
          </a:prstGeom>
          <a:noFill/>
          <a:ln w="9525" cap="flat" cmpd="sng">
            <a:solidFill>
              <a:srgbClr val="00385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24" name="Google Shape;224;p21"/>
          <p:cNvSpPr/>
          <p:nvPr/>
        </p:nvSpPr>
        <p:spPr>
          <a:xfrm>
            <a:off x="1335819" y="1661823"/>
            <a:ext cx="278296" cy="8666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5638">
            <a:off x="1044907" y="1480514"/>
            <a:ext cx="3964731" cy="9547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63;p23">
            <a:extLst>
              <a:ext uri="{FF2B5EF4-FFF2-40B4-BE49-F238E27FC236}">
                <a16:creationId xmlns:a16="http://schemas.microsoft.com/office/drawing/2014/main" id="{9F0446BC-6EBD-4C3D-8580-8335AED67CF7}"/>
              </a:ext>
            </a:extLst>
          </p:cNvPr>
          <p:cNvSpPr/>
          <p:nvPr/>
        </p:nvSpPr>
        <p:spPr>
          <a:xfrm>
            <a:off x="924054" y="737032"/>
            <a:ext cx="9247500" cy="5406900"/>
          </a:xfrm>
          <a:prstGeom prst="rect">
            <a:avLst/>
          </a:prstGeom>
          <a:solidFill>
            <a:srgbClr val="FFFFFF">
              <a:alpha val="51764"/>
            </a:srgbClr>
          </a:solidFill>
          <a:ln w="1270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884</Words>
  <Application>Microsoft Office PowerPoint</Application>
  <PresentationFormat>Widescreen</PresentationFormat>
  <Paragraphs>163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Hind</vt:lpstr>
      <vt:lpstr>Calibri</vt:lpstr>
      <vt:lpstr>Office Theme</vt:lpstr>
      <vt:lpstr>PowerPoint Presentation</vt:lpstr>
      <vt:lpstr>Goal of the  ‘Post-Incident Presentation’</vt:lpstr>
      <vt:lpstr>Instructions  for Using the  ‘Post-Incident Presentation’</vt:lpstr>
      <vt:lpstr>PowerPoint Presentation</vt:lpstr>
      <vt:lpstr>State the  Incident: </vt:lpstr>
      <vt:lpstr>PowerPoint Presentation</vt:lpstr>
      <vt:lpstr>PowerPoint Presentation</vt:lpstr>
      <vt:lpstr>Executive Summary</vt:lpstr>
      <vt:lpstr>Our Company Was Hit by a DDoS Attack  on 27 January</vt:lpstr>
      <vt:lpstr>PowerPoint Presentation</vt:lpstr>
      <vt:lpstr>Business Impact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CyberInt_Post-Incident_Board_Presentation_for_CISOs_2019 </dc:title>
  <dc:creator>CyberInt</dc:creator>
  <cp:lastModifiedBy>Natasha Fooks</cp:lastModifiedBy>
  <cp:revision>2</cp:revision>
  <dcterms:modified xsi:type="dcterms:W3CDTF">2021-12-23T13:30:16Z</dcterms:modified>
</cp:coreProperties>
</file>